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9" r:id="rId4"/>
    <p:sldId id="267" r:id="rId5"/>
    <p:sldId id="258" r:id="rId6"/>
    <p:sldId id="265" r:id="rId7"/>
    <p:sldId id="261" r:id="rId8"/>
    <p:sldId id="263" r:id="rId9"/>
    <p:sldId id="274" r:id="rId10"/>
    <p:sldId id="268" r:id="rId11"/>
    <p:sldId id="264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851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891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683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796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0182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17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120594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712" y="-44182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565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387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311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059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28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700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11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834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60E23F6-3C14-4BD1-B498-BBE0F1D028F6}" type="datetimeFigureOut">
              <a:rPr lang="en-US" smtClean="0"/>
              <a:t>8/7/2020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FF16E1AC-D85E-4E54-9E00-FC0240212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226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mailto:Sucheta.kolekar@manipal.ed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1869" y="1432223"/>
            <a:ext cx="10572000" cy="3035808"/>
          </a:xfrm>
        </p:spPr>
        <p:txBody>
          <a:bodyPr/>
          <a:lstStyle/>
          <a:p>
            <a:pPr algn="ctr"/>
            <a:r>
              <a:rPr lang="en-US" sz="8000" dirty="0"/>
              <a:t>Software Engineering (ICT 3159)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610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www.godfat.org/slide/2014-04-25-rubyqc/project-tree-sw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666" y="298895"/>
            <a:ext cx="11169509" cy="614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8162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0087" y="1457325"/>
            <a:ext cx="11634787" cy="4860734"/>
          </a:xfrm>
        </p:spPr>
        <p:txBody>
          <a:bodyPr>
            <a:noAutofit/>
          </a:bodyPr>
          <a:lstStyle/>
          <a:p>
            <a:pPr marL="457200" indent="-457200">
              <a:lnSpc>
                <a:spcPct val="77000"/>
              </a:lnSpc>
              <a:spcBef>
                <a:spcPts val="0"/>
              </a:spcBef>
              <a:buFont typeface="Arial" charset="0"/>
              <a:buChar char="►"/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$250 billion annually in US and approximately equal in India</a:t>
            </a:r>
          </a:p>
          <a:p>
            <a:pPr marL="457200" indent="-457200">
              <a:lnSpc>
                <a:spcPct val="77000"/>
              </a:lnSpc>
              <a:spcBef>
                <a:spcPts val="0"/>
              </a:spcBef>
              <a:buFont typeface="Arial" charset="0"/>
              <a:buChar char="►"/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Over 175,000 projects!</a:t>
            </a:r>
          </a:p>
          <a:p>
            <a:pPr marL="457200" indent="-457200">
              <a:lnSpc>
                <a:spcPct val="77000"/>
              </a:lnSpc>
              <a:spcBef>
                <a:spcPts val="0"/>
              </a:spcBef>
              <a:buFont typeface="Arial" charset="0"/>
              <a:buChar char="►"/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Complexity, size, distribution, importance push our limits.</a:t>
            </a:r>
          </a:p>
          <a:p>
            <a:pPr marL="457200" indent="-457200">
              <a:lnSpc>
                <a:spcPct val="77000"/>
              </a:lnSpc>
              <a:spcBef>
                <a:spcPts val="0"/>
              </a:spcBef>
              <a:buFont typeface="Arial" charset="0"/>
              <a:buChar char="►"/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Business pushes these limits:</a:t>
            </a:r>
          </a:p>
          <a:p>
            <a:pPr marL="800100" lvl="1" indent="-228600">
              <a:lnSpc>
                <a:spcPct val="77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Great demands for </a:t>
            </a:r>
            <a:r>
              <a:rPr lang="en-US" sz="2400" u="sng" kern="100" dirty="0">
                <a:latin typeface="Arial" panose="020B0604020202020204" pitchFamily="34" charset="0"/>
                <a:cs typeface="Arial" panose="020B0604020202020204" pitchFamily="34" charset="0"/>
              </a:rPr>
              <a:t>rapid development and deployment</a:t>
            </a:r>
          </a:p>
          <a:p>
            <a:pPr marL="800100" lvl="1" indent="-228600">
              <a:lnSpc>
                <a:spcPct val="77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2400" u="sng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77000"/>
              </a:lnSpc>
              <a:spcBef>
                <a:spcPts val="0"/>
              </a:spcBef>
              <a:buFont typeface="Arial" charset="0"/>
              <a:buChar char="►"/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Incredible pressure: develop systems that are:</a:t>
            </a:r>
          </a:p>
          <a:p>
            <a:pPr marL="800100" lvl="1" indent="-228600">
              <a:lnSpc>
                <a:spcPct val="77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On time, </a:t>
            </a:r>
          </a:p>
          <a:p>
            <a:pPr marL="800100" lvl="1" indent="-228600">
              <a:lnSpc>
                <a:spcPct val="77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Within budget, </a:t>
            </a:r>
          </a:p>
          <a:p>
            <a:pPr marL="800100" lvl="1" indent="-228600">
              <a:lnSpc>
                <a:spcPct val="77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Meets the users’ requirements</a:t>
            </a:r>
          </a:p>
          <a:p>
            <a:pPr marL="800100" lvl="1" indent="-228600">
              <a:lnSpc>
                <a:spcPct val="77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2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77000"/>
              </a:lnSpc>
              <a:spcBef>
                <a:spcPts val="0"/>
              </a:spcBef>
              <a:buFont typeface="Arial" charset="0"/>
              <a:buChar char="►"/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Figures in the late 90s indicated that at most</a:t>
            </a:r>
          </a:p>
          <a:p>
            <a:pPr marL="800100" lvl="1" indent="-228600">
              <a:lnSpc>
                <a:spcPct val="77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70% of projects completed</a:t>
            </a:r>
          </a:p>
          <a:p>
            <a:pPr marL="800100" lvl="1" indent="-228600">
              <a:lnSpc>
                <a:spcPct val="77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Over 50% ran over twice the intended budget</a:t>
            </a:r>
          </a:p>
          <a:p>
            <a:pPr marL="800100" lvl="1" indent="-228600">
              <a:lnSpc>
                <a:spcPct val="77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$81 billion dollars spent in cancelled projects!!</a:t>
            </a:r>
          </a:p>
          <a:p>
            <a:pPr marL="800100" lvl="1" indent="-228600">
              <a:lnSpc>
                <a:spcPct val="77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2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77000"/>
              </a:lnSpc>
              <a:spcBef>
                <a:spcPts val="0"/>
              </a:spcBef>
              <a:buFont typeface="Arial" charset="0"/>
              <a:buChar char="►"/>
              <a:defRPr/>
            </a:pPr>
            <a:r>
              <a:rPr lang="en-US" sz="2400" kern="100" dirty="0">
                <a:latin typeface="Arial" panose="020B0604020202020204" pitchFamily="34" charset="0"/>
                <a:cs typeface="Arial" panose="020B0604020202020204" pitchFamily="34" charset="0"/>
              </a:rPr>
              <a:t>Getting better, but we need systematic way and better tools and techniques! </a:t>
            </a:r>
          </a:p>
        </p:txBody>
      </p:sp>
    </p:spTree>
    <p:extLst>
      <p:ext uri="{BB962C8B-B14F-4D97-AF65-F5344CB8AC3E}">
        <p14:creationId xmlns:p14="http://schemas.microsoft.com/office/powerpoint/2010/main" val="1009209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Development Life Cycle (SDLC)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103" y="1245410"/>
            <a:ext cx="5309395" cy="530939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48" y="1242198"/>
            <a:ext cx="5538391" cy="531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679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Engineer’s Life Cycle (SELC)</a:t>
            </a:r>
          </a:p>
        </p:txBody>
      </p:sp>
      <p:pic>
        <p:nvPicPr>
          <p:cNvPr id="4" name="The Lifecycle Of A Software Engineer _ Put Chutney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973" y="1229305"/>
            <a:ext cx="11801475" cy="5457246"/>
          </a:xfrm>
        </p:spPr>
      </p:pic>
    </p:spTree>
    <p:extLst>
      <p:ext uri="{BB962C8B-B14F-4D97-AF65-F5344CB8AC3E}">
        <p14:creationId xmlns:p14="http://schemas.microsoft.com/office/powerpoint/2010/main" val="441312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54D78-4CEF-400E-9F18-77320DA7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Basic Terminologies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E4765-E1F3-4999-8E7B-B5B950771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965" y="1356851"/>
            <a:ext cx="10554574" cy="5072217"/>
          </a:xfrm>
        </p:spPr>
        <p:txBody>
          <a:bodyPr>
            <a:normAutofit fontScale="92500" lnSpcReduction="20000"/>
          </a:bodyPr>
          <a:lstStyle/>
          <a:p>
            <a:endParaRPr lang="en-IN" dirty="0"/>
          </a:p>
          <a:p>
            <a:endParaRPr lang="en-IN" dirty="0"/>
          </a:p>
          <a:p>
            <a:r>
              <a:rPr lang="en-IN" dirty="0"/>
              <a:t>Software</a:t>
            </a:r>
          </a:p>
          <a:p>
            <a:r>
              <a:rPr lang="en-IN" dirty="0"/>
              <a:t>Engineering</a:t>
            </a:r>
          </a:p>
          <a:p>
            <a:r>
              <a:rPr lang="en-IN" dirty="0"/>
              <a:t>Software Engineering</a:t>
            </a:r>
          </a:p>
          <a:p>
            <a:r>
              <a:rPr lang="en-IN" dirty="0"/>
              <a:t>Requirements</a:t>
            </a:r>
          </a:p>
          <a:p>
            <a:r>
              <a:rPr lang="en-IN" dirty="0"/>
              <a:t>Design and modelling</a:t>
            </a:r>
          </a:p>
          <a:p>
            <a:r>
              <a:rPr lang="en-IN" dirty="0"/>
              <a:t>Testing</a:t>
            </a:r>
          </a:p>
          <a:p>
            <a:r>
              <a:rPr lang="en-IN" dirty="0"/>
              <a:t>Quality</a:t>
            </a:r>
          </a:p>
          <a:p>
            <a:r>
              <a:rPr lang="en-IN" dirty="0"/>
              <a:t>Coding</a:t>
            </a:r>
          </a:p>
          <a:p>
            <a:r>
              <a:rPr lang="en-IN" dirty="0"/>
              <a:t>Deployment</a:t>
            </a:r>
          </a:p>
          <a:p>
            <a:r>
              <a:rPr lang="en-IN" dirty="0"/>
              <a:t>Maintenance </a:t>
            </a:r>
          </a:p>
          <a:p>
            <a:r>
              <a:rPr lang="en-IN" dirty="0"/>
              <a:t>Updates</a:t>
            </a:r>
          </a:p>
          <a:p>
            <a:r>
              <a:rPr lang="en-IN" dirty="0"/>
              <a:t>Change/Version control</a:t>
            </a:r>
          </a:p>
          <a:p>
            <a:r>
              <a:rPr lang="en-IN" dirty="0"/>
              <a:t>Risk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87331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BDB8-3751-43DC-90BA-960296485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effectLst/>
                <a:latin typeface="Arial" panose="020B0604020202020204" pitchFamily="34" charset="0"/>
              </a:rPr>
              <a:t>Need of Software Engineering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65E0C-E4CA-4E2A-862A-C12E187C3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366684"/>
            <a:ext cx="10554574" cy="5201263"/>
          </a:xfrm>
        </p:spPr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Arial" panose="020B0604020202020204" pitchFamily="34" charset="0"/>
              </a:rPr>
              <a:t>Large software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Arial" panose="020B0604020202020204" pitchFamily="34" charset="0"/>
              </a:rPr>
              <a:t>Scalability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Arial" panose="020B0604020202020204" pitchFamily="34" charset="0"/>
              </a:rPr>
              <a:t>Cost 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Arial" panose="020B0604020202020204" pitchFamily="34" charset="0"/>
              </a:rPr>
              <a:t>Dynamic Nature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Arial" panose="020B0604020202020204" pitchFamily="34" charset="0"/>
              </a:rPr>
              <a:t>Quality Management 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258296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29F4A-50B3-4860-865A-2A5C2BBF8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17535-C05B-44A2-B482-AFEFA43A5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sz="2800" dirty="0"/>
              <a:t>Job Profiles based on Software Engineering and UML: Everyone should list </a:t>
            </a:r>
            <a:r>
              <a:rPr lang="en-IN" sz="2800" dirty="0" err="1"/>
              <a:t>atleast</a:t>
            </a:r>
            <a:r>
              <a:rPr lang="en-IN" sz="2800" dirty="0"/>
              <a:t> 10 job profiles.</a:t>
            </a:r>
          </a:p>
        </p:txBody>
      </p:sp>
    </p:spTree>
    <p:extLst>
      <p:ext uri="{BB962C8B-B14F-4D97-AF65-F5344CB8AC3E}">
        <p14:creationId xmlns:p14="http://schemas.microsoft.com/office/powerpoint/2010/main" val="1822432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513" y="175726"/>
            <a:ext cx="10571998" cy="752962"/>
          </a:xfrm>
        </p:spPr>
        <p:txBody>
          <a:bodyPr/>
          <a:lstStyle/>
          <a:p>
            <a:r>
              <a:rPr lang="en-US" dirty="0"/>
              <a:t>Faculty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 Sucheta </a:t>
            </a:r>
            <a:r>
              <a:rPr lang="en-US" sz="2800" dirty="0" err="1"/>
              <a:t>Kolekar</a:t>
            </a:r>
            <a:endParaRPr lang="en-US" sz="2800" dirty="0"/>
          </a:p>
          <a:p>
            <a:r>
              <a:rPr lang="en-US" sz="2800" dirty="0"/>
              <a:t> 9008773043</a:t>
            </a:r>
          </a:p>
          <a:p>
            <a:r>
              <a:rPr lang="en-US" sz="2800" dirty="0">
                <a:hlinkClick r:id="rId2"/>
              </a:rPr>
              <a:t> Sucheta.kolekar@manipal.edu</a:t>
            </a:r>
            <a:endParaRPr lang="en-US" sz="2800" dirty="0"/>
          </a:p>
          <a:p>
            <a:r>
              <a:rPr lang="en-US" sz="2800" dirty="0" err="1"/>
              <a:t>Whats</a:t>
            </a:r>
            <a:r>
              <a:rPr lang="en-US" sz="2800" dirty="0"/>
              <a:t> APP/MS Teams/Mail/Calls/ Cabin number 12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063" y="1569944"/>
            <a:ext cx="4007223" cy="267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257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925" y="0"/>
            <a:ext cx="10571998" cy="970450"/>
          </a:xfrm>
        </p:spPr>
        <p:txBody>
          <a:bodyPr/>
          <a:lstStyle/>
          <a:p>
            <a:r>
              <a:rPr lang="en-US" dirty="0"/>
              <a:t>Subject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800" dirty="0"/>
          </a:p>
          <a:p>
            <a:pPr algn="just"/>
            <a:r>
              <a:rPr lang="en-US" sz="2800" dirty="0"/>
              <a:t>Software Engineering: 4 hrs. per week (3 Theory classes+1Tutorial)</a:t>
            </a:r>
          </a:p>
          <a:p>
            <a:pPr algn="just"/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86296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637" y="104288"/>
            <a:ext cx="10571998" cy="781537"/>
          </a:xfrm>
        </p:spPr>
        <p:txBody>
          <a:bodyPr/>
          <a:lstStyle/>
          <a:p>
            <a:r>
              <a:rPr lang="en-US" dirty="0"/>
              <a:t>Syllabus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247" y="1651819"/>
            <a:ext cx="10554574" cy="4468917"/>
          </a:xfrm>
        </p:spPr>
        <p:txBody>
          <a:bodyPr>
            <a:normAutofit/>
          </a:bodyPr>
          <a:lstStyle/>
          <a:p>
            <a:r>
              <a:rPr lang="en-US" sz="2400" dirty="0"/>
              <a:t>Introduction to Software Engineering</a:t>
            </a:r>
          </a:p>
          <a:p>
            <a:r>
              <a:rPr lang="en-US" sz="2400" dirty="0"/>
              <a:t>Software Engineering Process Models: </a:t>
            </a:r>
          </a:p>
          <a:p>
            <a:r>
              <a:rPr lang="en-US" sz="2400" dirty="0"/>
              <a:t>Modeling using Unified Modeling Language(UML)</a:t>
            </a:r>
          </a:p>
          <a:p>
            <a:r>
              <a:rPr lang="en-US" sz="2400" dirty="0"/>
              <a:t>Design Engineering</a:t>
            </a:r>
          </a:p>
          <a:p>
            <a:r>
              <a:rPr lang="en-US" sz="2400" dirty="0"/>
              <a:t>Architectural and Design Patterns</a:t>
            </a:r>
          </a:p>
          <a:p>
            <a:r>
              <a:rPr lang="en-US" sz="2400" dirty="0"/>
              <a:t>Software Testing Strategies and Testing Techniques</a:t>
            </a:r>
          </a:p>
          <a:p>
            <a:r>
              <a:rPr lang="en-US" sz="2400" dirty="0"/>
              <a:t>Software Configuration Management and Risk Management</a:t>
            </a:r>
          </a:p>
          <a:p>
            <a:r>
              <a:rPr lang="en-US" sz="2400" dirty="0"/>
              <a:t>Project Management: Scheduling and Estimation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89150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062" y="0"/>
            <a:ext cx="10571998" cy="970450"/>
          </a:xfrm>
        </p:spPr>
        <p:txBody>
          <a:bodyPr/>
          <a:lstStyle/>
          <a:p>
            <a:r>
              <a:rPr lang="en-US" dirty="0"/>
              <a:t>Course Objectives: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4412" y="1893675"/>
            <a:ext cx="10554574" cy="3636511"/>
          </a:xfrm>
        </p:spPr>
        <p:txBody>
          <a:bodyPr>
            <a:noAutofit/>
          </a:bodyPr>
          <a:lstStyle/>
          <a:p>
            <a:pPr lvl="0" algn="just"/>
            <a:r>
              <a:rPr lang="en-US" sz="2400" dirty="0"/>
              <a:t>To learn the Concepts of Software Engineering</a:t>
            </a:r>
          </a:p>
          <a:p>
            <a:pPr lvl="0" algn="just"/>
            <a:r>
              <a:rPr lang="en-US" sz="2400" dirty="0"/>
              <a:t>To understand the Software Development Life Cycle</a:t>
            </a:r>
          </a:p>
          <a:p>
            <a:pPr lvl="0" algn="just"/>
            <a:r>
              <a:rPr lang="en-US" sz="2400" dirty="0"/>
              <a:t>To learn the basic principles behind software configuration and risk management</a:t>
            </a:r>
          </a:p>
          <a:p>
            <a:pPr lvl="0" algn="just"/>
            <a:r>
              <a:rPr lang="en-US" sz="2400" dirty="0"/>
              <a:t>Model software requirements for application development </a:t>
            </a:r>
          </a:p>
          <a:p>
            <a:pPr lvl="0" algn="just"/>
            <a:r>
              <a:rPr lang="en-US" sz="2400" dirty="0"/>
              <a:t>To learn  architectural, design patterns for design of complex, scalable software systems</a:t>
            </a:r>
          </a:p>
        </p:txBody>
      </p:sp>
    </p:spTree>
    <p:extLst>
      <p:ext uri="{BB962C8B-B14F-4D97-AF65-F5344CB8AC3E}">
        <p14:creationId xmlns:p14="http://schemas.microsoft.com/office/powerpoint/2010/main" val="3098038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062" y="0"/>
            <a:ext cx="10571998" cy="970450"/>
          </a:xfrm>
        </p:spPr>
        <p:txBody>
          <a:bodyPr/>
          <a:lstStyle/>
          <a:p>
            <a:r>
              <a:rPr lang="en-US" dirty="0"/>
              <a:t>Course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093700"/>
            <a:ext cx="10554574" cy="3636511"/>
          </a:xfrm>
        </p:spPr>
        <p:txBody>
          <a:bodyPr>
            <a:normAutofit/>
          </a:bodyPr>
          <a:lstStyle/>
          <a:p>
            <a:pPr lvl="0" algn="just"/>
            <a:r>
              <a:rPr lang="en-US" sz="2400" dirty="0"/>
              <a:t>Understand the basics of software development life cycle</a:t>
            </a:r>
          </a:p>
          <a:p>
            <a:pPr lvl="0" algn="just"/>
            <a:r>
              <a:rPr lang="en-US" sz="2400" dirty="0"/>
              <a:t>Understand the basic principles behind software configuration and risk management</a:t>
            </a:r>
          </a:p>
          <a:p>
            <a:pPr lvl="0" algn="just"/>
            <a:r>
              <a:rPr lang="en-US" sz="2400" dirty="0"/>
              <a:t>Explore the importance of requirement analysis through scenario-based exercise</a:t>
            </a:r>
          </a:p>
          <a:p>
            <a:pPr lvl="0" algn="just"/>
            <a:r>
              <a:rPr lang="en-US" sz="2400" dirty="0"/>
              <a:t>Adapt software design strategies using object-oriented concepts</a:t>
            </a:r>
          </a:p>
          <a:p>
            <a:pPr lvl="0" algn="just"/>
            <a:r>
              <a:rPr lang="en-US" sz="2400" dirty="0"/>
              <a:t>Identify a suitable testing strategy to validate a given software application</a:t>
            </a:r>
          </a:p>
        </p:txBody>
      </p:sp>
    </p:spTree>
    <p:extLst>
      <p:ext uri="{BB962C8B-B14F-4D97-AF65-F5344CB8AC3E}">
        <p14:creationId xmlns:p14="http://schemas.microsoft.com/office/powerpoint/2010/main" val="2140879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775" y="175726"/>
            <a:ext cx="10571998" cy="638662"/>
          </a:xfrm>
        </p:spPr>
        <p:txBody>
          <a:bodyPr/>
          <a:lstStyle/>
          <a:p>
            <a:r>
              <a:rPr lang="en-US" dirty="0"/>
              <a:t>Study 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8613" y="1607924"/>
            <a:ext cx="11587162" cy="4635560"/>
          </a:xfrm>
        </p:spPr>
        <p:txBody>
          <a:bodyPr>
            <a:noAutofit/>
          </a:bodyPr>
          <a:lstStyle/>
          <a:p>
            <a:endParaRPr lang="en-US" sz="2400" dirty="0"/>
          </a:p>
          <a:p>
            <a:pPr marL="0" indent="0" algn="just">
              <a:buNone/>
            </a:pPr>
            <a:r>
              <a:rPr lang="en-US" sz="2400" dirty="0"/>
              <a:t>1. Roger S. Pressman “Software Engineering A practitioner's approach”- McGraw Hill, 7</a:t>
            </a:r>
            <a:r>
              <a:rPr lang="en-US" sz="2400" baseline="30000" dirty="0"/>
              <a:t>th</a:t>
            </a:r>
            <a:r>
              <a:rPr lang="en-US" sz="2400" dirty="0"/>
              <a:t>/8</a:t>
            </a:r>
            <a:r>
              <a:rPr lang="en-US" sz="2400" baseline="30000" dirty="0"/>
              <a:t>th</a:t>
            </a:r>
            <a:r>
              <a:rPr lang="en-US" sz="2400" dirty="0"/>
              <a:t> edition, 2015 </a:t>
            </a:r>
          </a:p>
          <a:p>
            <a:pPr marL="0" indent="0" algn="just">
              <a:buNone/>
            </a:pPr>
            <a:r>
              <a:rPr lang="en-US" sz="2400" dirty="0"/>
              <a:t>2. Ian Somerville, “Software engineering”, Addison Wesley, 10th Edition, 2017.</a:t>
            </a:r>
          </a:p>
          <a:p>
            <a:pPr marL="0" indent="0" algn="just">
              <a:buNone/>
            </a:pPr>
            <a:r>
              <a:rPr lang="en-US" sz="2400" dirty="0"/>
              <a:t>3. Grady </a:t>
            </a:r>
            <a:r>
              <a:rPr lang="en-US" sz="2400" dirty="0" err="1"/>
              <a:t>Booch</a:t>
            </a:r>
            <a:r>
              <a:rPr lang="en-US" sz="2400" dirty="0"/>
              <a:t>, James Rumbaugh, Ivar Jacobson, “The Unified Modeling Language User Guide”, Pearson Education, 2nd Edition, 2015. 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Slides</a:t>
            </a:r>
          </a:p>
          <a:p>
            <a:r>
              <a:rPr lang="en-US" sz="2400" dirty="0"/>
              <a:t>Recordings</a:t>
            </a:r>
          </a:p>
          <a:p>
            <a:r>
              <a:rPr lang="en-US" sz="2400" dirty="0"/>
              <a:t>Your own notes </a:t>
            </a:r>
          </a:p>
        </p:txBody>
      </p:sp>
    </p:spTree>
    <p:extLst>
      <p:ext uri="{BB962C8B-B14F-4D97-AF65-F5344CB8AC3E}">
        <p14:creationId xmlns:p14="http://schemas.microsoft.com/office/powerpoint/2010/main" val="2073759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062" y="104288"/>
            <a:ext cx="10571998" cy="824400"/>
          </a:xfrm>
        </p:spPr>
        <p:txBody>
          <a:bodyPr/>
          <a:lstStyle/>
          <a:p>
            <a:r>
              <a:rPr lang="en-US" dirty="0"/>
              <a:t>Theory: Mode of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606" y="1667533"/>
            <a:ext cx="11090787" cy="4300648"/>
          </a:xfrm>
        </p:spPr>
        <p:txBody>
          <a:bodyPr>
            <a:normAutofit/>
          </a:bodyPr>
          <a:lstStyle/>
          <a:p>
            <a:r>
              <a:rPr lang="en-US" sz="2800" dirty="0"/>
              <a:t>Internal Marks: 50</a:t>
            </a:r>
          </a:p>
          <a:p>
            <a:pPr lvl="1"/>
            <a:r>
              <a:rPr lang="en-US" sz="2400" dirty="0"/>
              <a:t>3 Quizzes in 3</a:t>
            </a:r>
            <a:r>
              <a:rPr lang="en-US" sz="2400" baseline="30000" dirty="0"/>
              <a:t>rd</a:t>
            </a:r>
            <a:r>
              <a:rPr lang="en-US" sz="2400" dirty="0"/>
              <a:t>, 5</a:t>
            </a:r>
            <a:r>
              <a:rPr lang="en-US" sz="2400" baseline="30000" dirty="0"/>
              <a:t>th</a:t>
            </a:r>
            <a:r>
              <a:rPr lang="en-US" sz="2400" dirty="0"/>
              <a:t> and 7</a:t>
            </a:r>
            <a:r>
              <a:rPr lang="en-US" sz="2400" baseline="30000" dirty="0"/>
              <a:t>th</a:t>
            </a:r>
            <a:r>
              <a:rPr lang="en-US" sz="2400" dirty="0"/>
              <a:t> week : 10 Marks</a:t>
            </a:r>
          </a:p>
          <a:p>
            <a:pPr lvl="1"/>
            <a:r>
              <a:rPr lang="en-US" sz="2400" dirty="0"/>
              <a:t>2 Assignments in 4</a:t>
            </a:r>
            <a:r>
              <a:rPr lang="en-US" sz="2400" baseline="30000" dirty="0"/>
              <a:t>th</a:t>
            </a:r>
            <a:r>
              <a:rPr lang="en-US" sz="2400" dirty="0"/>
              <a:t> and 6</a:t>
            </a:r>
            <a:r>
              <a:rPr lang="en-US" sz="2400" baseline="30000" dirty="0"/>
              <a:t>th</a:t>
            </a:r>
            <a:r>
              <a:rPr lang="en-US" sz="2400" dirty="0"/>
              <a:t> week : 10 Marks</a:t>
            </a:r>
          </a:p>
          <a:p>
            <a:pPr lvl="1"/>
            <a:r>
              <a:rPr lang="en-US" sz="2400" dirty="0"/>
              <a:t>2 Sessional Tests: 30 Marks (schedule will be received by September)</a:t>
            </a:r>
          </a:p>
          <a:p>
            <a:r>
              <a:rPr lang="en-US" sz="3000" dirty="0"/>
              <a:t> External Marks: 50 </a:t>
            </a:r>
          </a:p>
          <a:p>
            <a:pPr lvl="1"/>
            <a:r>
              <a:rPr lang="en-US" sz="2400" dirty="0"/>
              <a:t>No guidelines are provided yet</a:t>
            </a:r>
          </a:p>
        </p:txBody>
      </p:sp>
    </p:spTree>
    <p:extLst>
      <p:ext uri="{BB962C8B-B14F-4D97-AF65-F5344CB8AC3E}">
        <p14:creationId xmlns:p14="http://schemas.microsoft.com/office/powerpoint/2010/main" val="1249474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7A45F-E630-4C43-94F8-55DEC861E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Mandatory Requirements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4BE27-DB92-4DE0-B085-D076974F5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Stationary: Pencil, Pen, Scale, Eraser, Sharpener, A4 Sheets (Many), Separate Notebook</a:t>
            </a:r>
          </a:p>
          <a:p>
            <a:r>
              <a:rPr lang="en-IN" dirty="0"/>
              <a:t>Two CR for controlling the meeting</a:t>
            </a:r>
          </a:p>
          <a:p>
            <a:r>
              <a:rPr lang="en-IN" dirty="0"/>
              <a:t>6/7 volunteers for interaction during class in the meeting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202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B81E70C83D3E4F8A2761CC33C211F1" ma:contentTypeVersion="2" ma:contentTypeDescription="Create a new document." ma:contentTypeScope="" ma:versionID="0791096e721ae45fe32b8201b26efbc9">
  <xsd:schema xmlns:xsd="http://www.w3.org/2001/XMLSchema" xmlns:xs="http://www.w3.org/2001/XMLSchema" xmlns:p="http://schemas.microsoft.com/office/2006/metadata/properties" xmlns:ns2="0281dc26-35a0-459a-b68c-dc14e44fe09c" targetNamespace="http://schemas.microsoft.com/office/2006/metadata/properties" ma:root="true" ma:fieldsID="79cf758526aaf503efb33c51bc86ff1b" ns2:_="">
    <xsd:import namespace="0281dc26-35a0-459a-b68c-dc14e44fe09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81dc26-35a0-459a-b68c-dc14e44fe0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F737B3B-3C65-4E9C-AA47-1B03984C4FC7}"/>
</file>

<file path=customXml/itemProps2.xml><?xml version="1.0" encoding="utf-8"?>
<ds:datastoreItem xmlns:ds="http://schemas.openxmlformats.org/officeDocument/2006/customXml" ds:itemID="{2EA33283-E7FD-4C86-84C6-E0C4B1128598}"/>
</file>

<file path=customXml/itemProps3.xml><?xml version="1.0" encoding="utf-8"?>
<ds:datastoreItem xmlns:ds="http://schemas.openxmlformats.org/officeDocument/2006/customXml" ds:itemID="{D9D4EDA2-CF7A-4014-BDFE-A20C8AB4804B}"/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663</TotalTime>
  <Words>523</Words>
  <Application>Microsoft Office PowerPoint</Application>
  <PresentationFormat>Widescreen</PresentationFormat>
  <Paragraphs>94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2</vt:lpstr>
      <vt:lpstr>Quotable</vt:lpstr>
      <vt:lpstr>Software Engineering (ICT 3159)</vt:lpstr>
      <vt:lpstr>Faculty details</vt:lpstr>
      <vt:lpstr>Subject Overview</vt:lpstr>
      <vt:lpstr>Syllabus Theory</vt:lpstr>
      <vt:lpstr>Course Objectives: Theory</vt:lpstr>
      <vt:lpstr>Course Outcomes</vt:lpstr>
      <vt:lpstr>Study Materials</vt:lpstr>
      <vt:lpstr>Theory: Mode of evaluation</vt:lpstr>
      <vt:lpstr>Mandatory Requirements </vt:lpstr>
      <vt:lpstr>PowerPoint Presentation</vt:lpstr>
      <vt:lpstr>PowerPoint Presentation</vt:lpstr>
      <vt:lpstr>Software Development Life Cycle (SDLC)</vt:lpstr>
      <vt:lpstr>Software Engineer’s Life Cycle (SELC)</vt:lpstr>
      <vt:lpstr>Basic Terminologies </vt:lpstr>
      <vt:lpstr>Need of Software Engineering</vt:lpstr>
      <vt:lpstr>Activity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</dc:title>
  <dc:creator>Sucheta</dc:creator>
  <cp:lastModifiedBy>Sucheta V Kolekar [MAHE-MIT]</cp:lastModifiedBy>
  <cp:revision>47</cp:revision>
  <dcterms:created xsi:type="dcterms:W3CDTF">2015-01-12T01:41:02Z</dcterms:created>
  <dcterms:modified xsi:type="dcterms:W3CDTF">2020-08-07T06:05:11Z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0x01010071B81E70C83D3E4F8A2761CC33C211F1</vt:lpwstr>
  </property>
</Properties>
</file>

<file path=docProps/thumbnail.jpeg>
</file>